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2" r:id="rId2"/>
    <p:sldId id="313" r:id="rId3"/>
    <p:sldId id="314" r:id="rId4"/>
    <p:sldId id="315" r:id="rId5"/>
    <p:sldId id="316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12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69" r:id="rId33"/>
    <p:sldId id="311" r:id="rId34"/>
    <p:sldId id="27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">
          <p15:clr>
            <a:srgbClr val="A4A3A4"/>
          </p15:clr>
        </p15:guide>
        <p15:guide id="2" pos="57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9" autoAdjust="0"/>
    <p:restoredTop sz="94780"/>
  </p:normalViewPr>
  <p:slideViewPr>
    <p:cSldViewPr snapToGrid="0" snapToObjects="1">
      <p:cViewPr varScale="1">
        <p:scale>
          <a:sx n="68" d="100"/>
          <a:sy n="68" d="100"/>
        </p:scale>
        <p:origin x="1716" y="72"/>
      </p:cViewPr>
      <p:guideLst>
        <p:guide orient="horz" pos="218"/>
        <p:guide pos="57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34852-EE27-0D4F-A2CF-AF863DDB40D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000C1-3C30-F443-AF39-5A6A5796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9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0099_RSM_PPT_Background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14300"/>
            <a:ext cx="9356737" cy="707088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5300" y="4902200"/>
            <a:ext cx="662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Delivering the best in z services, software, hardware and training.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5300" y="4902200"/>
            <a:ext cx="662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Delivering the best in z services, software, hardware and training.</a:t>
            </a:r>
          </a:p>
        </p:txBody>
      </p:sp>
      <p:pic>
        <p:nvPicPr>
          <p:cNvPr id="10" name="Picture 9" descr="fc_Pink_Z_Cent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17" y="2164471"/>
            <a:ext cx="1205738" cy="1152017"/>
          </a:xfrm>
          <a:prstGeom prst="rect">
            <a:avLst/>
          </a:prstGeom>
        </p:spPr>
      </p:pic>
      <p:pic>
        <p:nvPicPr>
          <p:cNvPr id="11" name="Picture 10" descr="fc_RSMP_NoS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70" y="2127604"/>
            <a:ext cx="3639070" cy="18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35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dware_Slide-05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7"/>
          <a:stretch/>
        </p:blipFill>
        <p:spPr>
          <a:xfrm>
            <a:off x="0" y="0"/>
            <a:ext cx="9143391" cy="214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70" y="2372210"/>
            <a:ext cx="5945704" cy="208272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5572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ing_Flip_Chart_Slide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035"/>
          <a:stretch/>
        </p:blipFill>
        <p:spPr>
          <a:xfrm>
            <a:off x="0" y="6095"/>
            <a:ext cx="9143391" cy="21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70" y="2372210"/>
            <a:ext cx="5945704" cy="208272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4865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s_Slide-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7"/>
          <a:stretch/>
        </p:blipFill>
        <p:spPr>
          <a:xfrm>
            <a:off x="0" y="0"/>
            <a:ext cx="9143391" cy="214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70" y="2372210"/>
            <a:ext cx="5945704" cy="2082724"/>
          </a:xfrm>
        </p:spPr>
        <p:txBody>
          <a:bodyPr>
            <a:normAutofit/>
          </a:bodyPr>
          <a:lstStyle>
            <a:lvl1pPr>
              <a:lnSpc>
                <a:spcPts val="58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7108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king_Hands_Slide-0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035"/>
          <a:stretch/>
        </p:blipFill>
        <p:spPr>
          <a:xfrm>
            <a:off x="0" y="0"/>
            <a:ext cx="9143391" cy="21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70" y="2372210"/>
            <a:ext cx="5945704" cy="208272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4023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7" y="4611129"/>
            <a:ext cx="8677382" cy="566739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2B8D9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7" y="254002"/>
            <a:ext cx="8677382" cy="420914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047" y="5180401"/>
            <a:ext cx="8677382" cy="639313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2B8D9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139701" y="6258985"/>
            <a:ext cx="352425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81E640-686E-4922-9E86-8919BBC78C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5622" y="1192197"/>
            <a:ext cx="4354584" cy="579667"/>
          </a:xfrm>
        </p:spPr>
        <p:txBody>
          <a:bodyPr anchor="b">
            <a:noAutofit/>
          </a:bodyPr>
          <a:lstStyle>
            <a:lvl1pPr marL="0" indent="0">
              <a:buNone/>
              <a:defRPr sz="2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622" y="1771864"/>
            <a:ext cx="4354584" cy="3912909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200"/>
            </a:lvl2pPr>
            <a:lvl3pPr>
              <a:buClrTx/>
              <a:defRPr sz="2200"/>
            </a:lvl3pPr>
            <a:lvl4pPr>
              <a:buClrTx/>
              <a:defRPr sz="2000"/>
            </a:lvl4pPr>
            <a:lvl5pPr>
              <a:buClrTx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0047" y="1192197"/>
            <a:ext cx="4371899" cy="579667"/>
          </a:xfrm>
        </p:spPr>
        <p:txBody>
          <a:bodyPr anchor="b">
            <a:noAutofit/>
          </a:bodyPr>
          <a:lstStyle>
            <a:lvl1pPr marL="0" indent="0">
              <a:buNone/>
              <a:defRPr sz="2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140047" y="1771864"/>
            <a:ext cx="4371899" cy="3912909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200"/>
            </a:lvl2pPr>
            <a:lvl3pPr>
              <a:buClrTx/>
              <a:defRPr sz="2200"/>
            </a:lvl3pPr>
            <a:lvl4pPr>
              <a:buClrTx/>
              <a:defRPr sz="2000"/>
            </a:lvl4pPr>
            <a:lvl5pPr>
              <a:buClrTx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7" y="236729"/>
            <a:ext cx="8750158" cy="810335"/>
          </a:xfrm>
        </p:spPr>
        <p:txBody>
          <a:bodyPr/>
          <a:lstStyle>
            <a:lvl1pPr>
              <a:defRPr>
                <a:solidFill>
                  <a:srgbClr val="2B8D9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39701" y="6258985"/>
            <a:ext cx="352425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27ECE8-74E6-4C54-A31A-5A7DE4D532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652283"/>
            <a:ext cx="9143999" cy="9755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652283"/>
            <a:ext cx="471773" cy="975514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1773" y="5652283"/>
            <a:ext cx="0" cy="97551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SM_Mainframe_CMYK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8" y="5774373"/>
            <a:ext cx="1116730" cy="76794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71773" y="6629074"/>
            <a:ext cx="0" cy="250753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49768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657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7575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4C2E1-E866-5343-9B14-E9AEE9E2C7A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E4E39-A6FD-F44E-A12D-DE3D4D5B8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8157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4C2E1-E866-5343-9B14-E9AEE9E2C7A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E4E39-A6FD-F44E-A12D-DE3D4D5B8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494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4C2E1-E866-5343-9B14-E9AEE9E2C7A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E4E39-A6FD-F44E-A12D-DE3D4D5B8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843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Arrows_Slide-06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7"/>
          <a:stretch/>
        </p:blipFill>
        <p:spPr>
          <a:xfrm>
            <a:off x="0" y="0"/>
            <a:ext cx="9143391" cy="214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70" y="2372210"/>
            <a:ext cx="5945704" cy="208272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0908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cker_Slide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7"/>
          <a:stretch/>
        </p:blipFill>
        <p:spPr>
          <a:xfrm>
            <a:off x="0" y="0"/>
            <a:ext cx="9143391" cy="214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70" y="2372210"/>
            <a:ext cx="5945704" cy="2082724"/>
          </a:xfrm>
        </p:spPr>
        <p:txBody>
          <a:bodyPr>
            <a:normAutofit/>
          </a:bodyPr>
          <a:lstStyle>
            <a:lvl1pPr>
              <a:lnSpc>
                <a:spcPts val="58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352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8756" y="5652283"/>
            <a:ext cx="8985243" cy="975514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652283"/>
            <a:ext cx="471773" cy="9755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1773" y="5652283"/>
            <a:ext cx="0" cy="97551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RSM_Mainframe_CMYK_Logo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8" y="5774373"/>
            <a:ext cx="1116730" cy="7679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71773" y="6629074"/>
            <a:ext cx="0" cy="250753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64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6" r:id="rId3"/>
    <p:sldLayoutId id="2147483650" r:id="rId4"/>
    <p:sldLayoutId id="2147483651" r:id="rId5"/>
    <p:sldLayoutId id="2147483652" r:id="rId6"/>
    <p:sldLayoutId id="2147483653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  <p:sldLayoutId id="2147483666" r:id="rId15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wall.com/lists/john-users/2015/09/10/4" TargetMode="External"/><Relationship Id="rId2" Type="http://schemas.openxmlformats.org/officeDocument/2006/relationships/hyperlink" Target="http://www-03.ibm.com/systems/z/os/zos/features/racf/racfhist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openwall.com/presentations/Passwords12-The-Future-Of-Hashing/" TargetMode="External"/><Relationship Id="rId4" Type="http://schemas.openxmlformats.org/officeDocument/2006/relationships/hyperlink" Target="http://www.trustedcomputinggroup.org/resources/commonly_asked_questions_and_answers_on_selfencrypting_drives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0099_RSM_PPT_Background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14300"/>
            <a:ext cx="9356737" cy="7070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7701" y="6137564"/>
            <a:ext cx="662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Delivering the best in z services, skills, security and software.</a:t>
            </a:r>
          </a:p>
        </p:txBody>
      </p:sp>
      <p:pic>
        <p:nvPicPr>
          <p:cNvPr id="10" name="Picture 9" descr="fc_Pink_Z_Cent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17" y="1882265"/>
            <a:ext cx="1205738" cy="11520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0775" y="4653136"/>
            <a:ext cx="6627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/>
              <a:t>Topics on Mainframe Encryption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KDFAES &amp; Self-Encrypting Drives</a:t>
            </a:r>
          </a:p>
        </p:txBody>
      </p:sp>
      <p:pic>
        <p:nvPicPr>
          <p:cNvPr id="4" name="Picture 3" descr="fc_RSMP_No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70" y="1845398"/>
            <a:ext cx="3639070" cy="18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5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 is broken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49"/>
            <a:ext cx="8716963" cy="3817939"/>
          </a:xfrm>
        </p:spPr>
        <p:txBody>
          <a:bodyPr>
            <a:normAutofit/>
          </a:bodyPr>
          <a:lstStyle/>
          <a:p>
            <a:r>
              <a:rPr lang="en-US" dirty="0"/>
              <a:t>DES – Very quickly criticized as weak because small (56 bit) key size</a:t>
            </a:r>
          </a:p>
          <a:p>
            <a:pPr lvl="1"/>
            <a:r>
              <a:rPr lang="en-US" dirty="0"/>
              <a:t>Compared to AES it is between 2</a:t>
            </a:r>
            <a:r>
              <a:rPr lang="en-US" baseline="30000" dirty="0"/>
              <a:t>72</a:t>
            </a:r>
            <a:r>
              <a:rPr lang="en-US" dirty="0"/>
              <a:t> and 2</a:t>
            </a:r>
            <a:r>
              <a:rPr lang="en-US" baseline="30000" dirty="0"/>
              <a:t>200</a:t>
            </a:r>
            <a:r>
              <a:rPr lang="en-US" dirty="0"/>
              <a:t> times smaller key</a:t>
            </a:r>
          </a:p>
          <a:p>
            <a:r>
              <a:rPr lang="en-US" dirty="0"/>
              <a:t>Actual cracking of the cipher (1997 – 1999)</a:t>
            </a:r>
          </a:p>
          <a:p>
            <a:pPr lvl="1"/>
            <a:r>
              <a:rPr lang="en-US" dirty="0"/>
              <a:t>72 quadrillion keys (2 ^ 56)</a:t>
            </a:r>
          </a:p>
          <a:p>
            <a:pPr lvl="1"/>
            <a:r>
              <a:rPr lang="en-US" dirty="0"/>
              <a:t>RSA DES Challenge – 39 days</a:t>
            </a:r>
          </a:p>
          <a:p>
            <a:pPr lvl="1"/>
            <a:r>
              <a:rPr lang="en-US" dirty="0"/>
              <a:t>EFF Deep Crack – $250k – 55 hours</a:t>
            </a:r>
          </a:p>
          <a:p>
            <a:pPr lvl="1"/>
            <a:r>
              <a:rPr lang="en-US" dirty="0"/>
              <a:t>Collaboration – 22 hours</a:t>
            </a:r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industry leaves RACF behind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50"/>
            <a:ext cx="8716963" cy="38887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Bitslice DES showed up in </a:t>
            </a:r>
            <a:r>
              <a:rPr lang="en-US"/>
              <a:t>1997 (sped up the algorithm, </a:t>
            </a:r>
            <a:r>
              <a:rPr lang="en-US" dirty="0"/>
              <a:t>good for stream modes of block ciphers, bad for hashing, good for cracking!!)</a:t>
            </a:r>
          </a:p>
          <a:p>
            <a:pPr lvl="1"/>
            <a:r>
              <a:rPr lang="en-US" dirty="0"/>
              <a:t>Some quick terms – cracking, brute force, exhaustive search</a:t>
            </a:r>
          </a:p>
          <a:p>
            <a:pPr lvl="1"/>
            <a:r>
              <a:rPr lang="en-US" dirty="0"/>
              <a:t>Speedy hashes equal LESS security</a:t>
            </a:r>
          </a:p>
          <a:p>
            <a:r>
              <a:rPr lang="en-US" dirty="0"/>
              <a:t>How to slow them down</a:t>
            </a:r>
          </a:p>
          <a:p>
            <a:pPr lvl="1"/>
            <a:r>
              <a:rPr lang="en-US" dirty="0"/>
              <a:t>Iterations of hashes existed in the 1980s</a:t>
            </a:r>
          </a:p>
          <a:p>
            <a:pPr lvl="1"/>
            <a:r>
              <a:rPr lang="en-US" dirty="0"/>
              <a:t>Key derivation functions arrived 1990s</a:t>
            </a:r>
          </a:p>
          <a:p>
            <a:r>
              <a:rPr lang="en-US" dirty="0"/>
              <a:t>Rijndael accepted as Advanced Encryption Std. in 2001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Cracking &amp; Keyspace Evolution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49"/>
            <a:ext cx="8716963" cy="3925845"/>
          </a:xfrm>
        </p:spPr>
        <p:txBody>
          <a:bodyPr>
            <a:normAutofit/>
          </a:bodyPr>
          <a:lstStyle/>
          <a:p>
            <a:r>
              <a:rPr lang="en-US" dirty="0"/>
              <a:t>Advances in password cracking force OEMs to increase keyspace</a:t>
            </a:r>
          </a:p>
          <a:p>
            <a:r>
              <a:rPr lang="en-US" dirty="0"/>
              <a:t>RACF original keyspace 39 candidates, max 8</a:t>
            </a:r>
          </a:p>
          <a:p>
            <a:pPr lvl="1"/>
            <a:r>
              <a:rPr lang="en-US" dirty="0"/>
              <a:t>2005 RACF has mixed case     </a:t>
            </a:r>
          </a:p>
          <a:p>
            <a:pPr lvl="1"/>
            <a:r>
              <a:rPr lang="en-US" dirty="0"/>
              <a:t>2007 9-100 length passphrase </a:t>
            </a:r>
          </a:p>
          <a:p>
            <a:r>
              <a:rPr lang="en-US" dirty="0"/>
              <a:t>John the Ripper 1.0 came out in 1996, DES about 3k/s </a:t>
            </a:r>
          </a:p>
          <a:p>
            <a:pPr lvl="1"/>
            <a:r>
              <a:rPr lang="en-US" dirty="0"/>
              <a:t>RACF algorithm added in 2013</a:t>
            </a:r>
          </a:p>
          <a:p>
            <a:r>
              <a:rPr lang="en-US" dirty="0"/>
              <a:t>RACFSnow N. Pentland - an optimized RACF cracker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Slower harder algorithm evolution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49"/>
            <a:ext cx="8716963" cy="3925845"/>
          </a:xfrm>
        </p:spPr>
        <p:txBody>
          <a:bodyPr>
            <a:normAutofit fontScale="92500"/>
          </a:bodyPr>
          <a:lstStyle/>
          <a:p>
            <a:r>
              <a:rPr lang="en-US" dirty="0"/>
              <a:t>Many GPU and Memory hard cracking functions have been available since DES became obsolete</a:t>
            </a:r>
          </a:p>
          <a:p>
            <a:r>
              <a:rPr lang="en-US" dirty="0"/>
              <a:t>bcrypt released in 1999, de facto standard for BSD based ‘nix </a:t>
            </a:r>
          </a:p>
          <a:p>
            <a:r>
              <a:rPr lang="en-US" dirty="0"/>
              <a:t>PBKDF2 – From RSA was released in 2000, with a recommendation of iteration count at 1000 (now upwards of 100,000)</a:t>
            </a:r>
          </a:p>
          <a:p>
            <a:r>
              <a:rPr lang="en-US" dirty="0"/>
              <a:t>Colin Percival released scrypt in 2009 – so called sequential memory hard algorithm, designed to thwart ASICs used to brute force passwords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GPU cracker – all bets are off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50"/>
            <a:ext cx="8716963" cy="35512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2007 introduced the influx of GPU based cracking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Elcomsoft, OclHashcat, JtR (2011+)</a:t>
            </a:r>
          </a:p>
          <a:p>
            <a:pPr>
              <a:spcBef>
                <a:spcPts val="0"/>
              </a:spcBef>
            </a:pPr>
            <a:r>
              <a:rPr lang="en-US" dirty="0"/>
              <a:t>This made a bad situation worse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How bad?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2166" y="3366275"/>
            <a:ext cx="2141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0966" y="3366276"/>
            <a:ext cx="2141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535488" y="1751014"/>
            <a:ext cx="4354512" cy="434975"/>
          </a:xfrm>
        </p:spPr>
        <p:txBody>
          <a:bodyPr/>
          <a:lstStyle/>
          <a:p>
            <a:r>
              <a:rPr lang="en-US" altLang="en-US" dirty="0"/>
              <a:t>The challenger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sz="quarter" idx="4"/>
          </p:nvPr>
        </p:nvSpPr>
        <p:spPr>
          <a:xfrm>
            <a:off x="4535488" y="2185989"/>
            <a:ext cx="4354512" cy="2935287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6 GPUs</a:t>
            </a:r>
          </a:p>
          <a:p>
            <a:r>
              <a:rPr lang="en-US" altLang="en-US" dirty="0"/>
              <a:t>2 power supplies</a:t>
            </a:r>
          </a:p>
          <a:p>
            <a:r>
              <a:rPr lang="en-US" altLang="en-US" dirty="0"/>
              <a:t>2.7 Ghz Celeron CPU</a:t>
            </a:r>
          </a:p>
          <a:p>
            <a:r>
              <a:rPr lang="en-US" altLang="en-US" dirty="0"/>
              <a:t>Total cost  $3,000</a:t>
            </a:r>
          </a:p>
          <a:p>
            <a:r>
              <a:rPr lang="en-US" altLang="en-US" dirty="0"/>
              <a:t>Cracks RACF DES at</a:t>
            </a:r>
          </a:p>
          <a:p>
            <a:pPr marL="0" indent="0">
              <a:buNone/>
            </a:pPr>
            <a:r>
              <a:rPr lang="en-US" altLang="en-US" b="1" dirty="0"/>
              <a:t>Guesses as to H/S??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11.9 Billion Hashes / Sec</a:t>
            </a:r>
          </a:p>
        </p:txBody>
      </p:sp>
      <p:sp>
        <p:nvSpPr>
          <p:cNvPr id="8197" name="Title 5"/>
          <p:cNvSpPr>
            <a:spLocks noGrp="1"/>
          </p:cNvSpPr>
          <p:nvPr>
            <p:ph type="title"/>
          </p:nvPr>
        </p:nvSpPr>
        <p:spPr>
          <a:xfrm>
            <a:off x="139700" y="1035051"/>
            <a:ext cx="8750300" cy="60801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 modern day test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861" y="1751014"/>
            <a:ext cx="3736874" cy="33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535488" y="1751014"/>
            <a:ext cx="4354512" cy="434975"/>
          </a:xfrm>
        </p:spPr>
        <p:txBody>
          <a:bodyPr/>
          <a:lstStyle/>
          <a:p>
            <a:r>
              <a:rPr lang="en-US" altLang="en-US" dirty="0"/>
              <a:t>Max time to brute force: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sz="quarter" idx="4"/>
          </p:nvPr>
        </p:nvSpPr>
        <p:spPr>
          <a:xfrm>
            <a:off x="4535488" y="2185989"/>
            <a:ext cx="4354512" cy="3386908"/>
          </a:xfrm>
        </p:spPr>
        <p:txBody>
          <a:bodyPr/>
          <a:lstStyle/>
          <a:p>
            <a:r>
              <a:rPr lang="en-US" altLang="en-US" dirty="0"/>
              <a:t>1 week</a:t>
            </a:r>
          </a:p>
          <a:p>
            <a:r>
              <a:rPr lang="en-US" altLang="en-US" dirty="0"/>
              <a:t>1 day 13 hours</a:t>
            </a:r>
          </a:p>
          <a:p>
            <a:r>
              <a:rPr lang="en-US" altLang="en-US" dirty="0"/>
              <a:t>7 hours 14 minutes</a:t>
            </a:r>
          </a:p>
          <a:p>
            <a:r>
              <a:rPr lang="en-US" altLang="en-US" dirty="0"/>
              <a:t>37 minutes</a:t>
            </a:r>
          </a:p>
          <a:p>
            <a:r>
              <a:rPr lang="en-US" altLang="en-US" dirty="0"/>
              <a:t>Actual time to crack 50-75% of users would be far less</a:t>
            </a:r>
          </a:p>
        </p:txBody>
      </p:sp>
      <p:sp>
        <p:nvSpPr>
          <p:cNvPr id="819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9701" y="1751014"/>
            <a:ext cx="4371975" cy="434975"/>
          </a:xfrm>
        </p:spPr>
        <p:txBody>
          <a:bodyPr/>
          <a:lstStyle/>
          <a:p>
            <a:r>
              <a:rPr lang="en-US" altLang="en-US" dirty="0"/>
              <a:t>Your 8 char password is:</a:t>
            </a:r>
          </a:p>
        </p:txBody>
      </p:sp>
      <p:sp>
        <p:nvSpPr>
          <p:cNvPr id="8196" name="Content Placeholder 4"/>
          <p:cNvSpPr>
            <a:spLocks noGrp="1"/>
          </p:cNvSpPr>
          <p:nvPr>
            <p:ph sz="quarter" idx="11"/>
          </p:nvPr>
        </p:nvSpPr>
        <p:spPr>
          <a:xfrm>
            <a:off x="139701" y="2185989"/>
            <a:ext cx="4371975" cy="3386908"/>
          </a:xfrm>
        </p:spPr>
        <p:txBody>
          <a:bodyPr/>
          <a:lstStyle/>
          <a:p>
            <a:r>
              <a:rPr lang="en-US" altLang="en-US" dirty="0"/>
              <a:t>Mixed + special (75)</a:t>
            </a:r>
          </a:p>
          <a:p>
            <a:r>
              <a:rPr lang="en-US" altLang="en-US" dirty="0"/>
              <a:t>Mixed case (65)</a:t>
            </a:r>
          </a:p>
          <a:p>
            <a:r>
              <a:rPr lang="en-US" altLang="en-US" dirty="0"/>
              <a:t>10 new special (49)</a:t>
            </a:r>
          </a:p>
          <a:p>
            <a:r>
              <a:rPr lang="en-US" altLang="en-US" dirty="0"/>
              <a:t>Original (39)</a:t>
            </a:r>
          </a:p>
          <a:p>
            <a:r>
              <a:rPr lang="en-US" altLang="en-US" dirty="0"/>
              <a:t>Does not include password rules / lists</a:t>
            </a:r>
          </a:p>
        </p:txBody>
      </p:sp>
      <p:sp>
        <p:nvSpPr>
          <p:cNvPr id="8197" name="Title 5"/>
          <p:cNvSpPr>
            <a:spLocks noGrp="1"/>
          </p:cNvSpPr>
          <p:nvPr>
            <p:ph type="title"/>
          </p:nvPr>
        </p:nvSpPr>
        <p:spPr>
          <a:xfrm>
            <a:off x="139700" y="1035051"/>
            <a:ext cx="8750300" cy="60801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What does 11BH/s mean to you?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KDFAES – The new hope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49"/>
            <a:ext cx="8716963" cy="39382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Late 2014 – APAR OA43999</a:t>
            </a:r>
          </a:p>
          <a:p>
            <a:r>
              <a:rPr lang="en-US" dirty="0"/>
              <a:t>Key Derivation Function (KDF) used to encrypt the user ID, much like original DES</a:t>
            </a:r>
          </a:p>
          <a:p>
            <a:r>
              <a:rPr lang="en-US" dirty="0"/>
              <a:t>Backwards compatible</a:t>
            </a:r>
          </a:p>
          <a:p>
            <a:pPr lvl="1"/>
            <a:r>
              <a:rPr lang="en-US" dirty="0"/>
              <a:t>Passwords converted with no user input</a:t>
            </a:r>
          </a:p>
          <a:p>
            <a:pPr lvl="1"/>
            <a:r>
              <a:rPr lang="en-US" dirty="0"/>
              <a:t>Passphrases must be changed manually</a:t>
            </a:r>
          </a:p>
          <a:p>
            <a:r>
              <a:rPr lang="en-US" dirty="0"/>
              <a:t>Built to be more future-proof (i.e. tunable)</a:t>
            </a:r>
          </a:p>
          <a:p>
            <a:pPr lvl="1"/>
            <a:r>
              <a:rPr lang="en-US" dirty="0"/>
              <a:t>Memory factor     (PMEM)</a:t>
            </a:r>
          </a:p>
          <a:p>
            <a:pPr lvl="1"/>
            <a:r>
              <a:rPr lang="en-US" dirty="0"/>
              <a:t>Repetition factor  (PREP)</a:t>
            </a:r>
          </a:p>
          <a:p>
            <a:r>
              <a:rPr lang="en-US" dirty="0"/>
              <a:t>IBM have not released specifics publicly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KDFAES - Features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49"/>
            <a:ext cx="8716963" cy="38179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Auto conversion for passwords (PWCONVERT) </a:t>
            </a:r>
          </a:p>
          <a:p>
            <a:pPr lvl="1"/>
            <a:r>
              <a:rPr lang="en-US" dirty="0"/>
              <a:t>Password DES hash is input to KDFAES</a:t>
            </a:r>
          </a:p>
          <a:p>
            <a:r>
              <a:rPr lang="en-US" dirty="0"/>
              <a:t>Speeds – slow, slower, slowest</a:t>
            </a:r>
          </a:p>
          <a:p>
            <a:pPr lvl="1"/>
            <a:r>
              <a:rPr lang="en-US" dirty="0"/>
              <a:t>Defaults yield tremendously lowers hashes/second attempts</a:t>
            </a:r>
          </a:p>
          <a:p>
            <a:r>
              <a:rPr lang="en-US" dirty="0"/>
              <a:t>How does that happen?</a:t>
            </a:r>
          </a:p>
          <a:p>
            <a:pPr lvl="1"/>
            <a:r>
              <a:rPr lang="en-US" dirty="0"/>
              <a:t>Linear (serial) processing – subsequent steps depend on outcomes of intermediates</a:t>
            </a:r>
          </a:p>
          <a:p>
            <a:pPr lvl="1"/>
            <a:r>
              <a:rPr lang="en-US" dirty="0"/>
              <a:t>Iteration counts starts in the hundreds of thousands </a:t>
            </a:r>
          </a:p>
          <a:p>
            <a:pPr lvl="1"/>
            <a:r>
              <a:rPr lang="en-US" dirty="0"/>
              <a:t>Manipulating (relatively) high quantities of memory for each login, from 100s of KBs to many MBs.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about changing that MF/RF?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3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 IBM - </a:t>
            </a:r>
            <a:r>
              <a:rPr lang="en-US" b="1" dirty="0"/>
              <a:t>Not supported yet</a:t>
            </a:r>
            <a:r>
              <a:rPr lang="en-US" dirty="0"/>
              <a:t>, but will function</a:t>
            </a:r>
          </a:p>
          <a:p>
            <a:pPr lvl="1"/>
            <a:r>
              <a:rPr lang="en-US" dirty="0"/>
              <a:t>In other words ... don’t do this</a:t>
            </a:r>
          </a:p>
          <a:p>
            <a:pPr lvl="1"/>
            <a:r>
              <a:rPr lang="en-US" dirty="0"/>
              <a:t>PREP range 50-1000</a:t>
            </a:r>
          </a:p>
          <a:p>
            <a:pPr lvl="1"/>
            <a:r>
              <a:rPr lang="en-US" dirty="0"/>
              <a:t>PMEM range 8-16</a:t>
            </a:r>
          </a:p>
          <a:p>
            <a:r>
              <a:rPr lang="en-US" dirty="0"/>
              <a:t>Update RACF database using BLKUPD</a:t>
            </a:r>
          </a:p>
          <a:p>
            <a:pPr lvl="1"/>
            <a:r>
              <a:rPr lang="en-US" dirty="0"/>
              <a:t>Defaults are 0x0 (but use min values)</a:t>
            </a:r>
          </a:p>
          <a:p>
            <a:r>
              <a:rPr lang="en-US" dirty="0"/>
              <a:t>Profile update when you change a password</a:t>
            </a:r>
          </a:p>
          <a:p>
            <a:r>
              <a:rPr lang="en-US" dirty="0"/>
              <a:t>Viewable after changing in the RACF database</a:t>
            </a:r>
          </a:p>
          <a:p>
            <a:r>
              <a:rPr lang="en-US" dirty="0"/>
              <a:t>Also viewable in the RACF CVT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0924"/>
          </a:xfrm>
        </p:spPr>
        <p:txBody>
          <a:bodyPr>
            <a:normAutofit/>
          </a:bodyPr>
          <a:lstStyle/>
          <a:p>
            <a:r>
              <a:rPr lang="en-US" dirty="0"/>
              <a:t>Password Hashing &amp; Encryption</a:t>
            </a:r>
          </a:p>
          <a:p>
            <a:pPr lvl="1"/>
            <a:r>
              <a:rPr lang="en-US" dirty="0"/>
              <a:t>Masking</a:t>
            </a:r>
          </a:p>
          <a:p>
            <a:pPr lvl="1"/>
            <a:r>
              <a:rPr lang="en-US" dirty="0"/>
              <a:t>DES</a:t>
            </a:r>
          </a:p>
          <a:p>
            <a:pPr lvl="1"/>
            <a:r>
              <a:rPr lang="en-US" dirty="0"/>
              <a:t>Cracking</a:t>
            </a:r>
          </a:p>
          <a:p>
            <a:pPr lvl="1"/>
            <a:r>
              <a:rPr lang="en-US" dirty="0"/>
              <a:t>KDFAES</a:t>
            </a:r>
          </a:p>
          <a:p>
            <a:r>
              <a:rPr lang="en-US" dirty="0"/>
              <a:t>Self-Encrypting Drives “Trust us”</a:t>
            </a:r>
          </a:p>
          <a:p>
            <a:pPr lvl="1"/>
            <a:r>
              <a:rPr lang="en-US" dirty="0"/>
              <a:t>Facts</a:t>
            </a:r>
          </a:p>
          <a:p>
            <a:pPr lvl="1"/>
            <a:r>
              <a:rPr lang="en-US" dirty="0"/>
              <a:t>Concerns</a:t>
            </a:r>
          </a:p>
          <a:p>
            <a:pPr lvl="1"/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Database Format – Let’s peek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" y="1828800"/>
            <a:ext cx="8545286" cy="2514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92540" y="2519891"/>
            <a:ext cx="2779534" cy="1532673"/>
            <a:chOff x="3392540" y="1662640"/>
            <a:chExt cx="2779534" cy="1532673"/>
          </a:xfrm>
        </p:grpSpPr>
        <p:sp>
          <p:nvSpPr>
            <p:cNvPr id="3" name="Oval 2"/>
            <p:cNvSpPr/>
            <p:nvPr/>
          </p:nvSpPr>
          <p:spPr>
            <a:xfrm>
              <a:off x="3392540" y="2800350"/>
              <a:ext cx="950860" cy="394963"/>
            </a:xfrm>
            <a:prstGeom prst="ellipse">
              <a:avLst/>
            </a:prstGeom>
            <a:noFill/>
            <a:ln w="76200">
              <a:solidFill>
                <a:srgbClr val="2F93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Down Arrow 11"/>
            <p:cNvSpPr/>
            <p:nvPr/>
          </p:nvSpPr>
          <p:spPr>
            <a:xfrm rot="2769887">
              <a:off x="4711807" y="1040573"/>
              <a:ext cx="838200" cy="2082334"/>
            </a:xfrm>
            <a:prstGeom prst="downArrow">
              <a:avLst/>
            </a:prstGeom>
            <a:solidFill>
              <a:srgbClr val="2D888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b="1" dirty="0"/>
                <a:t>Rep Count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9701" y="2275650"/>
            <a:ext cx="3225051" cy="2094320"/>
            <a:chOff x="139700" y="1418400"/>
            <a:chExt cx="3225051" cy="2094320"/>
          </a:xfrm>
        </p:grpSpPr>
        <p:sp>
          <p:nvSpPr>
            <p:cNvPr id="17" name="Oval 16"/>
            <p:cNvSpPr/>
            <p:nvPr/>
          </p:nvSpPr>
          <p:spPr>
            <a:xfrm>
              <a:off x="139700" y="2826920"/>
              <a:ext cx="1752600" cy="685800"/>
            </a:xfrm>
            <a:prstGeom prst="ellipse">
              <a:avLst/>
            </a:prstGeom>
            <a:noFill/>
            <a:ln w="76200">
              <a:solidFill>
                <a:srgbClr val="2F93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Down Arrow 17"/>
            <p:cNvSpPr/>
            <p:nvPr/>
          </p:nvSpPr>
          <p:spPr>
            <a:xfrm rot="2922231">
              <a:off x="1617407" y="509256"/>
              <a:ext cx="838200" cy="2656488"/>
            </a:xfrm>
            <a:prstGeom prst="downArrow">
              <a:avLst/>
            </a:prstGeom>
            <a:solidFill>
              <a:srgbClr val="2D888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b="1" dirty="0"/>
                <a:t>PWDX_ Const.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75549" y="2385411"/>
            <a:ext cx="2325165" cy="1693723"/>
            <a:chOff x="2675548" y="1528160"/>
            <a:chExt cx="2325165" cy="1693723"/>
          </a:xfrm>
        </p:grpSpPr>
        <p:sp>
          <p:nvSpPr>
            <p:cNvPr id="16" name="Down Arrow 15"/>
            <p:cNvSpPr/>
            <p:nvPr/>
          </p:nvSpPr>
          <p:spPr>
            <a:xfrm rot="2783854">
              <a:off x="3563703" y="929349"/>
              <a:ext cx="838200" cy="2035821"/>
            </a:xfrm>
            <a:prstGeom prst="downArrow">
              <a:avLst/>
            </a:prstGeom>
            <a:solidFill>
              <a:srgbClr val="2D888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b="1" dirty="0"/>
                <a:t>Mem Factor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675548" y="2826920"/>
              <a:ext cx="950860" cy="394963"/>
            </a:xfrm>
            <a:prstGeom prst="ellipse">
              <a:avLst/>
            </a:prstGeom>
            <a:noFill/>
            <a:ln w="76200">
              <a:solidFill>
                <a:srgbClr val="2F93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Theme and variations – Parms &amp; Phrases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" y="1828800"/>
            <a:ext cx="8243138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12" y="3765552"/>
            <a:ext cx="8243138" cy="7503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94502" y="1355865"/>
            <a:ext cx="3225051" cy="2094320"/>
            <a:chOff x="139700" y="1418400"/>
            <a:chExt cx="3225051" cy="2094320"/>
          </a:xfrm>
        </p:grpSpPr>
        <p:sp>
          <p:nvSpPr>
            <p:cNvPr id="8" name="Oval 7"/>
            <p:cNvSpPr/>
            <p:nvPr/>
          </p:nvSpPr>
          <p:spPr>
            <a:xfrm>
              <a:off x="139700" y="2826920"/>
              <a:ext cx="1752600" cy="685800"/>
            </a:xfrm>
            <a:prstGeom prst="ellipse">
              <a:avLst/>
            </a:prstGeom>
            <a:noFill/>
            <a:ln w="76200">
              <a:solidFill>
                <a:srgbClr val="2F93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Down Arrow 8"/>
            <p:cNvSpPr/>
            <p:nvPr/>
          </p:nvSpPr>
          <p:spPr>
            <a:xfrm rot="2922231">
              <a:off x="1617407" y="509256"/>
              <a:ext cx="838200" cy="2656488"/>
            </a:xfrm>
            <a:prstGeom prst="downArrow">
              <a:avLst/>
            </a:prstGeom>
            <a:solidFill>
              <a:srgbClr val="2D888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b="1" dirty="0"/>
                <a:t>0x4000=Phrase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0765" y="2433894"/>
            <a:ext cx="3225051" cy="2094320"/>
            <a:chOff x="139700" y="1418400"/>
            <a:chExt cx="3225051" cy="2094320"/>
          </a:xfrm>
        </p:grpSpPr>
        <p:sp>
          <p:nvSpPr>
            <p:cNvPr id="12" name="Oval 11"/>
            <p:cNvSpPr/>
            <p:nvPr/>
          </p:nvSpPr>
          <p:spPr>
            <a:xfrm>
              <a:off x="139700" y="2826920"/>
              <a:ext cx="1752600" cy="685800"/>
            </a:xfrm>
            <a:prstGeom prst="ellipse">
              <a:avLst/>
            </a:prstGeom>
            <a:noFill/>
            <a:ln w="76200">
              <a:solidFill>
                <a:srgbClr val="2F93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own Arrow 12"/>
            <p:cNvSpPr/>
            <p:nvPr/>
          </p:nvSpPr>
          <p:spPr>
            <a:xfrm rot="2922231">
              <a:off x="1617407" y="509256"/>
              <a:ext cx="838200" cy="2656488"/>
            </a:xfrm>
            <a:prstGeom prst="downArrow">
              <a:avLst/>
            </a:prstGeom>
            <a:solidFill>
              <a:srgbClr val="2D888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b="1" dirty="0"/>
                <a:t>0x8000=Pass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38401" y="2464150"/>
            <a:ext cx="3225051" cy="2094320"/>
            <a:chOff x="139700" y="1418400"/>
            <a:chExt cx="3225051" cy="2094320"/>
          </a:xfrm>
        </p:grpSpPr>
        <p:sp>
          <p:nvSpPr>
            <p:cNvPr id="15" name="Oval 14"/>
            <p:cNvSpPr/>
            <p:nvPr/>
          </p:nvSpPr>
          <p:spPr>
            <a:xfrm>
              <a:off x="139700" y="2826920"/>
              <a:ext cx="1752600" cy="685800"/>
            </a:xfrm>
            <a:prstGeom prst="ellipse">
              <a:avLst/>
            </a:prstGeom>
            <a:noFill/>
            <a:ln w="76200">
              <a:solidFill>
                <a:srgbClr val="2F93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/>
            <p:nvPr/>
          </p:nvSpPr>
          <p:spPr>
            <a:xfrm rot="2922231">
              <a:off x="1617407" y="509256"/>
              <a:ext cx="838200" cy="2656488"/>
            </a:xfrm>
            <a:prstGeom prst="downArrow">
              <a:avLst/>
            </a:prstGeom>
            <a:solidFill>
              <a:srgbClr val="2D888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b="1" dirty="0"/>
                <a:t>Updated Parms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535488" y="1751014"/>
            <a:ext cx="4354512" cy="434975"/>
          </a:xfrm>
        </p:spPr>
        <p:txBody>
          <a:bodyPr/>
          <a:lstStyle/>
          <a:p>
            <a:r>
              <a:rPr lang="en-US" altLang="en-US" dirty="0"/>
              <a:t>Test system run time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sz="quarter" idx="4"/>
          </p:nvPr>
        </p:nvSpPr>
        <p:spPr>
          <a:xfrm>
            <a:off x="4535488" y="2185989"/>
            <a:ext cx="4354512" cy="3399265"/>
          </a:xfrm>
        </p:spPr>
        <p:txBody>
          <a:bodyPr>
            <a:normAutofit/>
          </a:bodyPr>
          <a:lstStyle/>
          <a:p>
            <a:r>
              <a:rPr lang="en-US" altLang="en-US" dirty="0"/>
              <a:t>337 Nanoseconds (10</a:t>
            </a:r>
            <a:r>
              <a:rPr lang="en-US" altLang="en-US" baseline="30000" dirty="0"/>
              <a:t>-9</a:t>
            </a:r>
            <a:r>
              <a:rPr lang="en-US" altLang="en-US" dirty="0"/>
              <a:t>)</a:t>
            </a:r>
            <a:endParaRPr lang="en-US" altLang="en-US" baseline="30000" dirty="0"/>
          </a:p>
          <a:p>
            <a:r>
              <a:rPr lang="en-US" altLang="en-US" dirty="0"/>
              <a:t>46 Milliseconds (10</a:t>
            </a:r>
            <a:r>
              <a:rPr lang="en-US" altLang="en-US" baseline="30000" dirty="0"/>
              <a:t>-3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0.12 Seconds</a:t>
            </a:r>
          </a:p>
          <a:p>
            <a:r>
              <a:rPr lang="en-US" altLang="en-US" dirty="0"/>
              <a:t>0.34 Seconds</a:t>
            </a:r>
          </a:p>
          <a:p>
            <a:r>
              <a:rPr lang="en-US" altLang="en-US" dirty="0"/>
              <a:t>3.14 Seconds</a:t>
            </a:r>
          </a:p>
          <a:p>
            <a:r>
              <a:rPr lang="en-US" altLang="en-US" dirty="0"/>
              <a:t>10.60 Seconds</a:t>
            </a:r>
          </a:p>
          <a:p>
            <a:r>
              <a:rPr lang="en-US" altLang="en-US" dirty="0"/>
              <a:t>3.75 Minutes  </a:t>
            </a:r>
            <a:r>
              <a:rPr lang="en-US" altLang="en-US" dirty="0">
                <a:sym typeface="Wingdings"/>
              </a:rPr>
              <a:t></a:t>
            </a:r>
            <a:endParaRPr lang="en-US" altLang="en-US" dirty="0"/>
          </a:p>
        </p:txBody>
      </p:sp>
      <p:sp>
        <p:nvSpPr>
          <p:cNvPr id="819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9701" y="1751014"/>
            <a:ext cx="4371975" cy="434975"/>
          </a:xfrm>
        </p:spPr>
        <p:txBody>
          <a:bodyPr/>
          <a:lstStyle/>
          <a:p>
            <a:r>
              <a:rPr lang="en-US" altLang="en-US" dirty="0"/>
              <a:t>Algorithm – (MF,RF)</a:t>
            </a:r>
          </a:p>
        </p:txBody>
      </p:sp>
      <p:sp>
        <p:nvSpPr>
          <p:cNvPr id="8196" name="Content Placeholder 4"/>
          <p:cNvSpPr>
            <a:spLocks noGrp="1"/>
          </p:cNvSpPr>
          <p:nvPr>
            <p:ph sz="quarter" idx="11"/>
          </p:nvPr>
        </p:nvSpPr>
        <p:spPr>
          <a:xfrm>
            <a:off x="139701" y="2185989"/>
            <a:ext cx="4371975" cy="3530071"/>
          </a:xfrm>
        </p:spPr>
        <p:txBody>
          <a:bodyPr>
            <a:normAutofit/>
          </a:bodyPr>
          <a:lstStyle/>
          <a:p>
            <a:r>
              <a:rPr lang="en-US" altLang="en-US" dirty="0"/>
              <a:t>DES – Original</a:t>
            </a:r>
          </a:p>
          <a:p>
            <a:r>
              <a:rPr lang="en-US" altLang="en-US" dirty="0"/>
              <a:t>KDFAES – (8,50) *Default</a:t>
            </a:r>
          </a:p>
          <a:p>
            <a:r>
              <a:rPr lang="en-US" altLang="en-US" dirty="0"/>
              <a:t>KDFAES – (9,64)</a:t>
            </a:r>
          </a:p>
          <a:p>
            <a:r>
              <a:rPr lang="en-US" altLang="en-US" dirty="0"/>
              <a:t>KDFAES – (11,50)</a:t>
            </a:r>
          </a:p>
          <a:p>
            <a:r>
              <a:rPr lang="en-US" altLang="en-US" dirty="0"/>
              <a:t>KDFAES – (10,1000)</a:t>
            </a:r>
          </a:p>
          <a:p>
            <a:r>
              <a:rPr lang="en-US" altLang="en-US" dirty="0"/>
              <a:t>KDFAES – (16,50)</a:t>
            </a:r>
          </a:p>
          <a:p>
            <a:r>
              <a:rPr lang="en-US" altLang="en-US" dirty="0"/>
              <a:t>KDFAES – (16,1000)</a:t>
            </a:r>
          </a:p>
        </p:txBody>
      </p:sp>
      <p:sp>
        <p:nvSpPr>
          <p:cNvPr id="8197" name="Title 5"/>
          <p:cNvSpPr>
            <a:spLocks noGrp="1"/>
          </p:cNvSpPr>
          <p:nvPr>
            <p:ph type="title"/>
          </p:nvPr>
        </p:nvSpPr>
        <p:spPr>
          <a:xfrm>
            <a:off x="139700" y="1035051"/>
            <a:ext cx="8750300" cy="60801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DES v. KDFAES –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Self-encrypting drives</a:t>
            </a:r>
            <a:br>
              <a:rPr lang="en-US" dirty="0"/>
            </a:br>
            <a:r>
              <a:rPr lang="en-US" dirty="0"/>
              <a:t>	“trust us”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Self-encrypting drives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50"/>
            <a:ext cx="8716963" cy="35512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Who can tell me what a (henceforth referred to as SED) Self-Encrypting drive is?</a:t>
            </a:r>
          </a:p>
          <a:p>
            <a:pPr lvl="1"/>
            <a:r>
              <a:rPr lang="en-US" dirty="0"/>
              <a:t>Drive which all bits written flow through symmetric encryption algorithm located in drive firmware</a:t>
            </a:r>
          </a:p>
          <a:p>
            <a:r>
              <a:rPr lang="en-US" dirty="0"/>
              <a:t>Who can tell me what one of the use cases are for its existence?</a:t>
            </a:r>
          </a:p>
          <a:p>
            <a:pPr lvl="1"/>
            <a:r>
              <a:rPr lang="en-US" dirty="0"/>
              <a:t>Theft / Loss of a drive</a:t>
            </a:r>
          </a:p>
          <a:p>
            <a:pPr lvl="1"/>
            <a:r>
              <a:rPr lang="en-US" dirty="0"/>
              <a:t>Resale / repurpose of a drive</a:t>
            </a:r>
          </a:p>
          <a:p>
            <a:r>
              <a:rPr lang="en-US" dirty="0"/>
              <a:t>Who can tell me what SEDs do not protect against?</a:t>
            </a:r>
          </a:p>
          <a:p>
            <a:pPr lvl="1"/>
            <a:r>
              <a:rPr lang="en-US" dirty="0"/>
              <a:t>Unauthorized access while unlocked / powered up</a:t>
            </a: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 Facts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49"/>
            <a:ext cx="8716963" cy="3901131"/>
          </a:xfrm>
        </p:spPr>
        <p:txBody>
          <a:bodyPr>
            <a:normAutofit/>
          </a:bodyPr>
          <a:lstStyle/>
          <a:p>
            <a:r>
              <a:rPr lang="en-US" dirty="0"/>
              <a:t>DEK – Data Encrypting Key.  Set initially at factory</a:t>
            </a:r>
          </a:p>
          <a:p>
            <a:r>
              <a:rPr lang="en-US" dirty="0"/>
              <a:t>DEK can be regenerated</a:t>
            </a:r>
          </a:p>
          <a:p>
            <a:r>
              <a:rPr lang="en-US" dirty="0"/>
              <a:t>Key encrypting key (a.k.a  AK – Access Key) – set by user</a:t>
            </a:r>
          </a:p>
          <a:p>
            <a:r>
              <a:rPr lang="en-US" dirty="0"/>
              <a:t>Encryption is “active” all the time, viable when  AK set</a:t>
            </a:r>
          </a:p>
          <a:p>
            <a:r>
              <a:rPr lang="en-US" dirty="0"/>
              <a:t>Symmetric DEK is non-exportable</a:t>
            </a:r>
          </a:p>
          <a:p>
            <a:r>
              <a:rPr lang="en-US" dirty="0"/>
              <a:t>Algorithm implementation non-exportable</a:t>
            </a:r>
          </a:p>
          <a:p>
            <a:r>
              <a:rPr lang="en-US" dirty="0"/>
              <a:t>Cipher text (the encrypted data) is irretrievable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 Facts cont’d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50"/>
            <a:ext cx="8716963" cy="39134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Reading / Writing drive is transparent once unlocked (or if key not set)</a:t>
            </a:r>
          </a:p>
          <a:p>
            <a:r>
              <a:rPr lang="en-US" dirty="0"/>
              <a:t>Locked drives, when read, produce read errors or possibly zeroes, if they are readable at all</a:t>
            </a:r>
          </a:p>
          <a:p>
            <a:r>
              <a:rPr lang="en-US" dirty="0"/>
              <a:t>Cryptographic sanitization “wiping” of the drive involves changing the DEK</a:t>
            </a:r>
          </a:p>
          <a:p>
            <a:r>
              <a:rPr lang="en-US" dirty="0"/>
              <a:t>Meets the gov’t FIPS 140-2 requirement for cryptographic devices</a:t>
            </a:r>
          </a:p>
          <a:p>
            <a:r>
              <a:rPr lang="en-US" dirty="0"/>
              <a:t>Opal V2 published by the Trusted Computing Group dictates the current accepted specification</a:t>
            </a: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Opal Specification V2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50"/>
            <a:ext cx="8716963" cy="3551238"/>
          </a:xfrm>
        </p:spPr>
        <p:txBody>
          <a:bodyPr>
            <a:normAutofit fontScale="92500"/>
          </a:bodyPr>
          <a:lstStyle/>
          <a:p>
            <a:r>
              <a:rPr lang="en-US" dirty="0"/>
              <a:t>Protect the confidentiality of stored user data against unauthorized access once it leaves the owner's control (involving a power cycle and subsequent deauthentication)</a:t>
            </a:r>
          </a:p>
          <a:p>
            <a:r>
              <a:rPr lang="en-US" dirty="0"/>
              <a:t>The rest is about authentication mechanisms, feature sets, and specifications about how the storage device should conform to policy controls</a:t>
            </a:r>
          </a:p>
          <a:p>
            <a:r>
              <a:rPr lang="en-US" dirty="0"/>
              <a:t>Basically it is a thick communications protocol for drives which have these features</a:t>
            </a:r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701" y="4741864"/>
            <a:ext cx="8677275" cy="479425"/>
          </a:xfrm>
        </p:spPr>
        <p:txBody>
          <a:bodyPr/>
          <a:lstStyle/>
          <a:p>
            <a:r>
              <a:rPr lang="en-US" altLang="en-US" dirty="0"/>
              <a:t>Don’t need to trust the key – you can change it!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" b="45578"/>
          <a:stretch/>
        </p:blipFill>
        <p:spPr>
          <a:xfrm>
            <a:off x="304761" y="1728788"/>
            <a:ext cx="8491289" cy="22558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575158"/>
            <a:ext cx="4392706" cy="4442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765300"/>
            <a:ext cx="8229600" cy="3492501"/>
          </a:xfrm>
          <a:prstGeom prst="rect">
            <a:avLst/>
          </a:prstGeom>
          <a:solidFill>
            <a:schemeClr val="bg1">
              <a:alpha val="88000"/>
            </a:schemeClr>
          </a:solidFill>
          <a:ln w="57150">
            <a:solidFill>
              <a:srgbClr val="2F93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2F939A"/>
                </a:solidFill>
              </a:rPr>
              <a:t>Great! I don’t have to worry about the developer having the key. But:</a:t>
            </a:r>
          </a:p>
          <a:p>
            <a:pPr algn="ctr"/>
            <a:endParaRPr lang="en-US" sz="4000" dirty="0">
              <a:solidFill>
                <a:srgbClr val="2F939A"/>
              </a:solidFill>
            </a:endParaRPr>
          </a:p>
          <a:p>
            <a:pPr algn="ctr"/>
            <a:endParaRPr lang="en-US" sz="4000" dirty="0">
              <a:solidFill>
                <a:srgbClr val="2F939A"/>
              </a:solidFill>
            </a:endParaRPr>
          </a:p>
          <a:p>
            <a:pPr algn="ctr"/>
            <a:endParaRPr lang="en-US" sz="4000" dirty="0">
              <a:solidFill>
                <a:srgbClr val="2F939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10001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F939A"/>
                </a:solidFill>
              </a:rPr>
              <a:t>What about the algorithm? </a:t>
            </a:r>
          </a:p>
          <a:p>
            <a:pPr algn="ctr"/>
            <a:r>
              <a:rPr lang="en-US" sz="4000" dirty="0">
                <a:solidFill>
                  <a:srgbClr val="2F939A"/>
                </a:solidFill>
              </a:rPr>
              <a:t>What about the implementation?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39701" y="1035051"/>
            <a:ext cx="87169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2B8D93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Opal FAQ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worry about the algorithm?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49"/>
            <a:ext cx="8716963" cy="3817939"/>
          </a:xfrm>
        </p:spPr>
        <p:txBody>
          <a:bodyPr>
            <a:normAutofit/>
          </a:bodyPr>
          <a:lstStyle/>
          <a:p>
            <a:r>
              <a:rPr lang="en-US" altLang="en-US" dirty="0"/>
              <a:t>Many precedents for flawed algorithms and backdoors</a:t>
            </a:r>
          </a:p>
          <a:p>
            <a:pPr lvl="1"/>
            <a:r>
              <a:rPr lang="en-US" altLang="en-US" dirty="0"/>
              <a:t>Juniper – Backdoor discovered from 2008</a:t>
            </a:r>
          </a:p>
          <a:p>
            <a:pPr lvl="1"/>
            <a:r>
              <a:rPr lang="en-US" altLang="en-US" dirty="0"/>
              <a:t>Fortinet – 2013 / 2014 had hard coded passwords in ssh</a:t>
            </a:r>
          </a:p>
          <a:p>
            <a:pPr lvl="1"/>
            <a:r>
              <a:rPr lang="en-US" altLang="en-US" dirty="0"/>
              <a:t>Multiple SOHO routers</a:t>
            </a:r>
          </a:p>
          <a:p>
            <a:pPr lvl="2"/>
            <a:r>
              <a:rPr lang="en-US" altLang="en-US" dirty="0"/>
              <a:t>NETGEAR, D-link, Belkin  (Just to name a few)</a:t>
            </a:r>
          </a:p>
          <a:p>
            <a:pPr lvl="1"/>
            <a:r>
              <a:rPr lang="en-US" altLang="en-US" dirty="0"/>
              <a:t>RNG integrity</a:t>
            </a:r>
          </a:p>
          <a:p>
            <a:pPr lvl="2"/>
            <a:r>
              <a:rPr lang="en-US" altLang="en-US" dirty="0"/>
              <a:t>2008 Debian Linux – Only 32,768 possible randoms</a:t>
            </a:r>
          </a:p>
          <a:p>
            <a:pPr lvl="2"/>
            <a:r>
              <a:rPr lang="en-US" altLang="en-US" dirty="0"/>
              <a:t>Dual EC DRBG</a:t>
            </a:r>
          </a:p>
          <a:p>
            <a:pPr lvl="1"/>
            <a:r>
              <a:rPr lang="en-US" altLang="en-US" dirty="0"/>
              <a:t>Data integrity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32499"/>
          </a:xfrm>
        </p:spPr>
        <p:txBody>
          <a:bodyPr>
            <a:normAutofit/>
          </a:bodyPr>
          <a:lstStyle/>
          <a:p>
            <a:r>
              <a:rPr lang="en-US" dirty="0"/>
              <a:t>Pentesting &amp; Security assessments for mainframe (IBM System Z)</a:t>
            </a:r>
          </a:p>
          <a:p>
            <a:r>
              <a:rPr lang="en-US" dirty="0"/>
              <a:t>Globally recognized by IBM and others as experts in the field</a:t>
            </a:r>
          </a:p>
          <a:p>
            <a:r>
              <a:rPr lang="en-US" dirty="0"/>
              <a:t>Develop niche mainframe software </a:t>
            </a:r>
            <a:r>
              <a:rPr lang="mr-IN" dirty="0"/>
              <a:t>–</a:t>
            </a:r>
            <a:r>
              <a:rPr lang="en-US" dirty="0"/>
              <a:t> makes it easier to administer securely</a:t>
            </a:r>
          </a:p>
          <a:p>
            <a:r>
              <a:rPr lang="en-US" dirty="0"/>
              <a:t>Serve mainly large global financial, retail, and government organizations.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RSM</a:t>
            </a:r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259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Cryptography is very hard to do correctly</a:t>
            </a:r>
          </a:p>
          <a:p>
            <a:r>
              <a:rPr lang="en-US" dirty="0"/>
              <a:t>What risk are you trying to mitigate?</a:t>
            </a:r>
          </a:p>
          <a:p>
            <a:r>
              <a:rPr lang="en-US" dirty="0"/>
              <a:t>Do you need to worry about false sense of security?</a:t>
            </a:r>
          </a:p>
          <a:p>
            <a:r>
              <a:rPr lang="en-US" dirty="0"/>
              <a:t>Is hiding the implementation and key an acceptable way for your organization to implement cryptographic solutions?</a:t>
            </a:r>
          </a:p>
          <a:p>
            <a:r>
              <a:rPr lang="en-US" dirty="0"/>
              <a:t>Would you accept an untestable solution elsewhere?</a:t>
            </a:r>
          </a:p>
          <a:p>
            <a:pPr lvl="1"/>
            <a:r>
              <a:rPr lang="en-US" dirty="0"/>
              <a:t>Firewall, IDS / IPS</a:t>
            </a:r>
          </a:p>
          <a:p>
            <a:r>
              <a:rPr lang="en-US" dirty="0"/>
              <a:t>What about firmware updates, 1x vs 10,000x 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8622"/>
          </a:xfrm>
        </p:spPr>
        <p:txBody>
          <a:bodyPr>
            <a:normAutofit fontScale="92500"/>
          </a:bodyPr>
          <a:lstStyle/>
          <a:p>
            <a:r>
              <a:rPr lang="en-US" dirty="0"/>
              <a:t>Move your crypto up the stack to the application level</a:t>
            </a:r>
          </a:p>
          <a:p>
            <a:r>
              <a:rPr lang="en-US" dirty="0"/>
              <a:t>Keys derived from those with need to know only</a:t>
            </a:r>
          </a:p>
          <a:p>
            <a:r>
              <a:rPr lang="en-US" dirty="0"/>
              <a:t>For in-place data-at-rest crypto use:</a:t>
            </a:r>
          </a:p>
          <a:p>
            <a:pPr lvl="1"/>
            <a:r>
              <a:rPr lang="en-US" dirty="0"/>
              <a:t>In line cryptographic cards, with configurable algorithm and keys</a:t>
            </a:r>
          </a:p>
          <a:p>
            <a:pPr lvl="1"/>
            <a:r>
              <a:rPr lang="en-US" dirty="0"/>
              <a:t>Operating system level whole disk encryption</a:t>
            </a:r>
          </a:p>
          <a:p>
            <a:pPr lvl="1"/>
            <a:r>
              <a:rPr lang="en-US" dirty="0"/>
              <a:t>Possibly 3</a:t>
            </a:r>
            <a:r>
              <a:rPr lang="en-US" baseline="30000" dirty="0"/>
              <a:t>rd</a:t>
            </a:r>
            <a:r>
              <a:rPr lang="en-US" dirty="0"/>
              <a:t> party products</a:t>
            </a:r>
          </a:p>
          <a:p>
            <a:r>
              <a:rPr lang="en-US" dirty="0"/>
              <a:t>Only use peer reviewed, and open or verifiable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3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http://www-03.ibm.com/systems/z/os/zos/features/racf/racfhist.html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http://www.openwall.com/lists/john-users/2015/09/10/4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http://www.trustedcomputinggroup.org/resources/commonly_asked_questions_and_answers_on_selfencrypting_drives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http://www.openwall.com/presentations/Passwords12-The-Future-Of-Hashing/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70" y="1233705"/>
            <a:ext cx="5017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Chad Rikansrud, RSM Partners </a:t>
            </a:r>
          </a:p>
          <a:p>
            <a:pPr>
              <a:defRPr/>
            </a:pP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  <a:t>chadr@rsmpartners.com</a:t>
            </a:r>
          </a:p>
          <a:p>
            <a:pPr>
              <a:defRPr/>
            </a:pP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  <a:t>mobile: </a:t>
            </a:r>
            <a:r>
              <a:rPr lang="is-IS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  <a:t>1 (612) 424-2333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GB" dirty="0">
                <a:solidFill>
                  <a:srgbClr val="EA82D7"/>
                </a:solidFill>
                <a:ea typeface="ＭＳ Ｐゴシック" charset="0"/>
                <a:cs typeface="ＭＳ Ｐゴシック" charset="0"/>
              </a:rPr>
              <a:t>www.rsmpartners.com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2241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0924"/>
          </a:xfrm>
        </p:spPr>
        <p:txBody>
          <a:bodyPr>
            <a:normAutofit lnSpcReduction="10000"/>
          </a:bodyPr>
          <a:lstStyle/>
          <a:p>
            <a:r>
              <a:rPr lang="en-US" sz="3100" dirty="0"/>
              <a:t>2 decades in Financial Services</a:t>
            </a:r>
          </a:p>
          <a:p>
            <a:r>
              <a:rPr lang="en-US" sz="3100" dirty="0"/>
              <a:t>Managed global datacenter operations</a:t>
            </a:r>
          </a:p>
          <a:p>
            <a:r>
              <a:rPr lang="en-US" sz="3100" dirty="0"/>
              <a:t>Led mainframe data / storage / recovery teams</a:t>
            </a:r>
          </a:p>
          <a:p>
            <a:r>
              <a:rPr lang="en-US" sz="3100" dirty="0"/>
              <a:t>Started security in network, </a:t>
            </a:r>
            <a:r>
              <a:rPr lang="en-US" sz="3100" dirty="0" err="1"/>
              <a:t>linux</a:t>
            </a:r>
            <a:endParaRPr lang="en-US" sz="3100" dirty="0"/>
          </a:p>
          <a:p>
            <a:r>
              <a:rPr lang="en-US" sz="3100" dirty="0"/>
              <a:t>Like forensics, reversing, bits, bytes &amp; assembler</a:t>
            </a:r>
          </a:p>
          <a:p>
            <a:r>
              <a:rPr lang="en-US" sz="3100" dirty="0"/>
              <a:t>Speaker at DEF CON, </a:t>
            </a:r>
            <a:r>
              <a:rPr lang="en-US" sz="3100" dirty="0" err="1"/>
              <a:t>Derbycon</a:t>
            </a:r>
            <a:r>
              <a:rPr lang="en-US" sz="3100" dirty="0"/>
              <a:t>, SHARE, others</a:t>
            </a:r>
          </a:p>
          <a:p>
            <a:r>
              <a:rPr lang="en-US" sz="3100" dirty="0"/>
              <a:t>Drives cars, motorcycles, boats, and airplanes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5751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storage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5430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the beginning was enc </a:t>
            </a:r>
            <a:r>
              <a:rPr lang="en-US" strike="sngStrike" dirty="0">
                <a:solidFill>
                  <a:schemeClr val="bg1">
                    <a:lumMod val="65000"/>
                  </a:schemeClr>
                </a:solidFill>
              </a:rPr>
              <a:t>ryption</a:t>
            </a:r>
            <a:r>
              <a:rPr lang="en-US" dirty="0"/>
              <a:t> oding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49"/>
            <a:ext cx="8716963" cy="3950559"/>
          </a:xfrm>
        </p:spPr>
        <p:txBody>
          <a:bodyPr>
            <a:normAutofit/>
          </a:bodyPr>
          <a:lstStyle/>
          <a:p>
            <a:r>
              <a:rPr lang="en-US" dirty="0"/>
              <a:t>Masking program ICHDEX01 – default for many years</a:t>
            </a:r>
          </a:p>
          <a:p>
            <a:pPr lvl="1"/>
            <a:r>
              <a:rPr lang="en-US" dirty="0"/>
              <a:t>Even after DES came along</a:t>
            </a:r>
          </a:p>
          <a:p>
            <a:r>
              <a:rPr lang="en-US" dirty="0"/>
              <a:t>Encodes password</a:t>
            </a:r>
          </a:p>
          <a:p>
            <a:pPr lvl="1"/>
            <a:r>
              <a:rPr lang="en-US" dirty="0"/>
              <a:t>Shifting, AND’ing and XOR’ing</a:t>
            </a:r>
          </a:p>
          <a:p>
            <a:pPr lvl="1"/>
            <a:r>
              <a:rPr lang="en-US" dirty="0"/>
              <a:t>No Salt</a:t>
            </a:r>
          </a:p>
          <a:p>
            <a:pPr lvl="1"/>
            <a:r>
              <a:rPr lang="en-US" dirty="0"/>
              <a:t>Encoded representation stored in RACF database</a:t>
            </a:r>
          </a:p>
          <a:p>
            <a:r>
              <a:rPr lang="en-US" dirty="0"/>
              <a:t>Trivial to reverse engineer and crack</a:t>
            </a: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701" y="4741864"/>
            <a:ext cx="8677275" cy="479425"/>
          </a:xfrm>
        </p:spPr>
        <p:txBody>
          <a:bodyPr/>
          <a:lstStyle/>
          <a:p>
            <a:r>
              <a:rPr lang="en-US" altLang="en-US" dirty="0"/>
              <a:t>encoding / masking algorithm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2" y="1828800"/>
            <a:ext cx="8620952" cy="2057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9701" y="1035051"/>
            <a:ext cx="87169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2B8D93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/>
              <a:t>Implementation of masking</a:t>
            </a:r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701" y="4741864"/>
            <a:ext cx="8677275" cy="479425"/>
          </a:xfrm>
        </p:spPr>
        <p:txBody>
          <a:bodyPr/>
          <a:lstStyle/>
          <a:p>
            <a:r>
              <a:rPr lang="en-US" altLang="en-US" dirty="0"/>
              <a:t>binary representation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13" y="2047063"/>
            <a:ext cx="8501063" cy="18043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39701" y="1035051"/>
            <a:ext cx="87169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2B8D93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888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/>
              <a:t>Masking in action</a:t>
            </a: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Lucifer</a:t>
            </a:r>
            <a:endParaRPr lang="en-US" altLang="en-US" dirty="0"/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39701" y="1733549"/>
            <a:ext cx="8716963" cy="38393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Late 1970’s DES was the de facto NIST encryption standard for block ciphers</a:t>
            </a:r>
          </a:p>
          <a:p>
            <a:r>
              <a:rPr lang="en-US" dirty="0"/>
              <a:t>Based on an IBM submitted algorithm code name Lucifer</a:t>
            </a:r>
          </a:p>
          <a:p>
            <a:r>
              <a:rPr lang="en-US" dirty="0"/>
              <a:t>IBM adopted it as authentication mechanism in 1984</a:t>
            </a:r>
          </a:p>
          <a:p>
            <a:r>
              <a:rPr lang="en-US" dirty="0"/>
              <a:t>“High level of security [b/c] it is one-way”</a:t>
            </a:r>
          </a:p>
          <a:p>
            <a:pPr lvl="1"/>
            <a:r>
              <a:rPr lang="en-US" dirty="0"/>
              <a:t>From IBM website</a:t>
            </a:r>
          </a:p>
          <a:p>
            <a:r>
              <a:rPr lang="en-US" dirty="0"/>
              <a:t>Hashes not stored, encrypted UID is</a:t>
            </a:r>
          </a:p>
          <a:p>
            <a:pPr lvl="1"/>
            <a:r>
              <a:rPr lang="en-US" dirty="0"/>
              <a:t>good practice, acts like a ‘salt’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5_0099_RSM_PPT_New_Layout_v3">
  <a:themeElements>
    <a:clrScheme name="Custom 10">
      <a:dk1>
        <a:srgbClr val="373535"/>
      </a:dk1>
      <a:lt1>
        <a:sysClr val="window" lastClr="FFFFFF"/>
      </a:lt1>
      <a:dk2>
        <a:srgbClr val="7D156A"/>
      </a:dk2>
      <a:lt2>
        <a:srgbClr val="353434"/>
      </a:lt2>
      <a:accent1>
        <a:srgbClr val="218B8D"/>
      </a:accent1>
      <a:accent2>
        <a:srgbClr val="D44248"/>
      </a:accent2>
      <a:accent3>
        <a:srgbClr val="CB8324"/>
      </a:accent3>
      <a:accent4>
        <a:srgbClr val="00A0D6"/>
      </a:accent4>
      <a:accent5>
        <a:srgbClr val="979FA0"/>
      </a:accent5>
      <a:accent6>
        <a:srgbClr val="7D156A"/>
      </a:accent6>
      <a:hlink>
        <a:srgbClr val="771E67"/>
      </a:hlink>
      <a:folHlink>
        <a:srgbClr val="009F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1596</Words>
  <Application>Microsoft Office PowerPoint</Application>
  <PresentationFormat>On-screen Show (4:3)</PresentationFormat>
  <Paragraphs>231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Mangal</vt:lpstr>
      <vt:lpstr>Wingdings</vt:lpstr>
      <vt:lpstr>15_0099_RSM_PPT_New_Layout_v3</vt:lpstr>
      <vt:lpstr>PowerPoint Presentation</vt:lpstr>
      <vt:lpstr>Agenda</vt:lpstr>
      <vt:lpstr>About RSM</vt:lpstr>
      <vt:lpstr>About Me</vt:lpstr>
      <vt:lpstr>PASSWORD storage</vt:lpstr>
      <vt:lpstr>In the beginning was enc ryption oding</vt:lpstr>
      <vt:lpstr>PowerPoint Presentation</vt:lpstr>
      <vt:lpstr>PowerPoint Presentation</vt:lpstr>
      <vt:lpstr>Enter Lucifer</vt:lpstr>
      <vt:lpstr>DES is broken</vt:lpstr>
      <vt:lpstr>The industry leaves RACF behind</vt:lpstr>
      <vt:lpstr>Cracking &amp; Keyspace Evolution</vt:lpstr>
      <vt:lpstr>Slower harder algorithm evolution</vt:lpstr>
      <vt:lpstr>The GPU cracker – all bets are off</vt:lpstr>
      <vt:lpstr>A modern day test</vt:lpstr>
      <vt:lpstr>What does 11BH/s mean to you?</vt:lpstr>
      <vt:lpstr>KDFAES – The new hope</vt:lpstr>
      <vt:lpstr>KDFAES - Features</vt:lpstr>
      <vt:lpstr>What about changing that MF/RF?</vt:lpstr>
      <vt:lpstr>New Database Format – Let’s peek</vt:lpstr>
      <vt:lpstr>Theme and variations – Parms &amp; Phrases</vt:lpstr>
      <vt:lpstr>DES v. KDFAES – execution time</vt:lpstr>
      <vt:lpstr>Self-encrypting drives  “trust us”</vt:lpstr>
      <vt:lpstr>Self-encrypting drives</vt:lpstr>
      <vt:lpstr>SED Facts</vt:lpstr>
      <vt:lpstr>SED Facts cont’d</vt:lpstr>
      <vt:lpstr>Opal Specification V2</vt:lpstr>
      <vt:lpstr>PowerPoint Presentation</vt:lpstr>
      <vt:lpstr>Why worry about the algorithm?</vt:lpstr>
      <vt:lpstr>Parting thoughts</vt:lpstr>
      <vt:lpstr>Better solutions</vt:lpstr>
      <vt:lpstr>Questions </vt:lpstr>
      <vt:lpstr>Links</vt:lpstr>
      <vt:lpstr>PowerPoint Presentation</vt:lpstr>
    </vt:vector>
  </TitlesOfParts>
  <Company>Parkhouse Evans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 Evans</dc:creator>
  <cp:lastModifiedBy>Jerry Seefeldt</cp:lastModifiedBy>
  <cp:revision>118</cp:revision>
  <dcterms:created xsi:type="dcterms:W3CDTF">2015-05-01T12:41:44Z</dcterms:created>
  <dcterms:modified xsi:type="dcterms:W3CDTF">2017-09-27T15:18:16Z</dcterms:modified>
</cp:coreProperties>
</file>